
<file path=[Content_Types].xml><?xml version="1.0" encoding="utf-8"?>
<Types xmlns="http://schemas.openxmlformats.org/package/2006/content-types">
  <Default Extension="png" ContentType="image/png"/>
  <Default Extension="tmp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809" r:id="rId2"/>
  </p:sldMasterIdLst>
  <p:notesMasterIdLst>
    <p:notesMasterId r:id="rId21"/>
  </p:notesMasterIdLst>
  <p:handoutMasterIdLst>
    <p:handoutMasterId r:id="rId22"/>
  </p:handoutMasterIdLst>
  <p:sldIdLst>
    <p:sldId id="316" r:id="rId3"/>
    <p:sldId id="305" r:id="rId4"/>
    <p:sldId id="318" r:id="rId5"/>
    <p:sldId id="320" r:id="rId6"/>
    <p:sldId id="321" r:id="rId7"/>
    <p:sldId id="281" r:id="rId8"/>
    <p:sldId id="322" r:id="rId9"/>
    <p:sldId id="323" r:id="rId10"/>
    <p:sldId id="325" r:id="rId11"/>
    <p:sldId id="324" r:id="rId12"/>
    <p:sldId id="319" r:id="rId13"/>
    <p:sldId id="310" r:id="rId14"/>
    <p:sldId id="326" r:id="rId15"/>
    <p:sldId id="302" r:id="rId16"/>
    <p:sldId id="328" r:id="rId17"/>
    <p:sldId id="329" r:id="rId18"/>
    <p:sldId id="327" r:id="rId19"/>
    <p:sldId id="314" r:id="rId20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75D"/>
    <a:srgbClr val="23238D"/>
    <a:srgbClr val="12124A"/>
    <a:srgbClr val="011F51"/>
    <a:srgbClr val="C8E8F7"/>
    <a:srgbClr val="82CEEF"/>
    <a:srgbClr val="FF3300"/>
    <a:srgbClr val="00B4E7"/>
    <a:srgbClr val="009DD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2773" autoAdjust="0"/>
  </p:normalViewPr>
  <p:slideViewPr>
    <p:cSldViewPr>
      <p:cViewPr varScale="1">
        <p:scale>
          <a:sx n="96" d="100"/>
          <a:sy n="96" d="100"/>
        </p:scale>
        <p:origin x="63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288"/>
    </p:cViewPr>
  </p:sorterViewPr>
  <p:notesViewPr>
    <p:cSldViewPr>
      <p:cViewPr varScale="1">
        <p:scale>
          <a:sx n="53" d="100"/>
          <a:sy n="53" d="100"/>
        </p:scale>
        <p:origin x="-2640" y="-90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04F0BD-6338-419D-A206-9A024BF1C7FB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8676F81B-1E68-4D01-B28A-B69EF903AC32}">
      <dgm:prSet phldrT="[Text]"/>
      <dgm:spPr>
        <a:solidFill>
          <a:srgbClr val="FF0000"/>
        </a:solidFill>
      </dgm:spPr>
      <dgm:t>
        <a:bodyPr/>
        <a:lstStyle/>
        <a:p>
          <a:r>
            <a:rPr lang="en-GB" b="1" dirty="0"/>
            <a:t>New</a:t>
          </a:r>
        </a:p>
        <a:p>
          <a:r>
            <a:rPr lang="en-GB" b="1" dirty="0" err="1"/>
            <a:t>KitchenVM</a:t>
          </a:r>
          <a:endParaRPr lang="en-GB" b="1" dirty="0"/>
        </a:p>
      </dgm:t>
    </dgm:pt>
    <dgm:pt modelId="{323BF458-75CF-4E0C-9766-E1AA08A1F37F}" type="parTrans" cxnId="{6C47F191-9E70-41C9-9CAE-1344E23DB4E0}">
      <dgm:prSet/>
      <dgm:spPr/>
      <dgm:t>
        <a:bodyPr/>
        <a:lstStyle/>
        <a:p>
          <a:endParaRPr lang="en-GB"/>
        </a:p>
      </dgm:t>
    </dgm:pt>
    <dgm:pt modelId="{44A4A884-D25B-4D25-90CF-5329B3629C30}" type="sibTrans" cxnId="{6C47F191-9E70-41C9-9CAE-1344E23DB4E0}">
      <dgm:prSet/>
      <dgm:spPr/>
      <dgm:t>
        <a:bodyPr/>
        <a:lstStyle/>
        <a:p>
          <a:endParaRPr lang="en-GB"/>
        </a:p>
      </dgm:t>
    </dgm:pt>
    <dgm:pt modelId="{337D41A2-3470-46ED-904E-F40BDA31526F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GB" b="1" dirty="0"/>
            <a:t>Connect</a:t>
          </a:r>
        </a:p>
      </dgm:t>
    </dgm:pt>
    <dgm:pt modelId="{8740CC36-A778-4DB5-9228-75A319EB6544}" type="parTrans" cxnId="{17CDCB18-BDD2-4CCB-97CF-249DADAAFF52}">
      <dgm:prSet/>
      <dgm:spPr/>
      <dgm:t>
        <a:bodyPr/>
        <a:lstStyle/>
        <a:p>
          <a:endParaRPr lang="en-GB"/>
        </a:p>
      </dgm:t>
    </dgm:pt>
    <dgm:pt modelId="{6DA3A01D-5394-4CDD-9A59-2557A22A5D03}" type="sibTrans" cxnId="{17CDCB18-BDD2-4CCB-97CF-249DADAAFF52}">
      <dgm:prSet/>
      <dgm:spPr/>
      <dgm:t>
        <a:bodyPr/>
        <a:lstStyle/>
        <a:p>
          <a:endParaRPr lang="en-GB"/>
        </a:p>
      </dgm:t>
    </dgm:pt>
    <dgm:pt modelId="{155D7E53-91E4-49AE-A4AE-28D59C800264}">
      <dgm:prSet phldrT="[Text]"/>
      <dgm:spPr>
        <a:solidFill>
          <a:srgbClr val="FCBB1D"/>
        </a:solidFill>
        <a:ln>
          <a:solidFill>
            <a:srgbClr val="FCBB1D"/>
          </a:solidFill>
        </a:ln>
      </dgm:spPr>
      <dgm:t>
        <a:bodyPr/>
        <a:lstStyle/>
        <a:p>
          <a:r>
            <a:rPr lang="en-GB" b="1" dirty="0"/>
            <a:t>Configure</a:t>
          </a:r>
        </a:p>
      </dgm:t>
    </dgm:pt>
    <dgm:pt modelId="{A72EF9F2-4D7B-44B1-891D-631A4119F675}" type="parTrans" cxnId="{591B183B-2B3A-4845-939A-8507073EAD86}">
      <dgm:prSet/>
      <dgm:spPr/>
      <dgm:t>
        <a:bodyPr/>
        <a:lstStyle/>
        <a:p>
          <a:endParaRPr lang="en-GB"/>
        </a:p>
      </dgm:t>
    </dgm:pt>
    <dgm:pt modelId="{C0CCD705-4DE3-467C-AC9B-D9D2A2F1EDC9}" type="sibTrans" cxnId="{591B183B-2B3A-4845-939A-8507073EAD86}">
      <dgm:prSet/>
      <dgm:spPr/>
      <dgm:t>
        <a:bodyPr/>
        <a:lstStyle/>
        <a:p>
          <a:endParaRPr lang="en-GB"/>
        </a:p>
      </dgm:t>
    </dgm:pt>
    <dgm:pt modelId="{5ACA9E16-043E-497F-80E6-B6D6B164203F}">
      <dgm:prSet phldrT="[Text]"/>
      <dgm:spPr>
        <a:solidFill>
          <a:srgbClr val="7EBA41"/>
        </a:solidFill>
        <a:ln>
          <a:solidFill>
            <a:srgbClr val="7EBA41"/>
          </a:solidFill>
        </a:ln>
      </dgm:spPr>
      <dgm:t>
        <a:bodyPr/>
        <a:lstStyle/>
        <a:p>
          <a:r>
            <a:rPr lang="en-GB" b="1" dirty="0"/>
            <a:t>TEST</a:t>
          </a:r>
        </a:p>
      </dgm:t>
    </dgm:pt>
    <dgm:pt modelId="{E5C3048A-F250-4AC4-8EF2-FE63D8E3E2B5}" type="parTrans" cxnId="{1D9B5CEC-0846-4E37-BBB6-791EE809DAD3}">
      <dgm:prSet/>
      <dgm:spPr/>
      <dgm:t>
        <a:bodyPr/>
        <a:lstStyle/>
        <a:p>
          <a:endParaRPr lang="en-GB"/>
        </a:p>
      </dgm:t>
    </dgm:pt>
    <dgm:pt modelId="{6124A478-F308-4A0C-8D32-EA8056D39CEF}" type="sibTrans" cxnId="{1D9B5CEC-0846-4E37-BBB6-791EE809DAD3}">
      <dgm:prSet/>
      <dgm:spPr/>
      <dgm:t>
        <a:bodyPr/>
        <a:lstStyle/>
        <a:p>
          <a:endParaRPr lang="en-GB"/>
        </a:p>
      </dgm:t>
    </dgm:pt>
    <dgm:pt modelId="{2E60742A-1F1E-4C81-9333-6A7A8374F427}" type="pres">
      <dgm:prSet presAssocID="{2704F0BD-6338-419D-A206-9A024BF1C7FB}" presName="Name0" presStyleCnt="0">
        <dgm:presLayoutVars>
          <dgm:dir/>
          <dgm:animLvl val="lvl"/>
          <dgm:resizeHandles val="exact"/>
        </dgm:presLayoutVars>
      </dgm:prSet>
      <dgm:spPr/>
    </dgm:pt>
    <dgm:pt modelId="{5D44DE40-A6D6-43FE-A0DA-52E497C67810}" type="pres">
      <dgm:prSet presAssocID="{8676F81B-1E68-4D01-B28A-B69EF903AC3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E56D446-1463-4906-8719-23FCA642AC8A}" type="pres">
      <dgm:prSet presAssocID="{44A4A884-D25B-4D25-90CF-5329B3629C30}" presName="parTxOnlySpace" presStyleCnt="0"/>
      <dgm:spPr/>
    </dgm:pt>
    <dgm:pt modelId="{7F258260-9327-43F5-80B4-56438FE4DCF1}" type="pres">
      <dgm:prSet presAssocID="{337D41A2-3470-46ED-904E-F40BDA31526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5D4CF4-9532-46D6-B0CE-AB9F07B31DC9}" type="pres">
      <dgm:prSet presAssocID="{6DA3A01D-5394-4CDD-9A59-2557A22A5D03}" presName="parTxOnlySpace" presStyleCnt="0"/>
      <dgm:spPr/>
    </dgm:pt>
    <dgm:pt modelId="{53EC68A3-E183-446F-B641-ED63DC3D0BBA}" type="pres">
      <dgm:prSet presAssocID="{155D7E53-91E4-49AE-A4AE-28D59C80026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77F083D-D372-42B4-BC91-365EFAD3CF1D}" type="pres">
      <dgm:prSet presAssocID="{C0CCD705-4DE3-467C-AC9B-D9D2A2F1EDC9}" presName="parTxOnlySpace" presStyleCnt="0"/>
      <dgm:spPr/>
    </dgm:pt>
    <dgm:pt modelId="{8D82B90B-3691-44C0-B4B4-A370B1091FD2}" type="pres">
      <dgm:prSet presAssocID="{5ACA9E16-043E-497F-80E6-B6D6B164203F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9EB578B-37A8-4CAB-8CF9-A09765E0CA32}" type="presOf" srcId="{155D7E53-91E4-49AE-A4AE-28D59C800264}" destId="{53EC68A3-E183-446F-B641-ED63DC3D0BBA}" srcOrd="0" destOrd="0" presId="urn:microsoft.com/office/officeart/2005/8/layout/chevron1"/>
    <dgm:cxn modelId="{63BBC633-0F1C-4B5E-BCDD-5C8909C8E2F1}" type="presOf" srcId="{2704F0BD-6338-419D-A206-9A024BF1C7FB}" destId="{2E60742A-1F1E-4C81-9333-6A7A8374F427}" srcOrd="0" destOrd="0" presId="urn:microsoft.com/office/officeart/2005/8/layout/chevron1"/>
    <dgm:cxn modelId="{6C47F191-9E70-41C9-9CAE-1344E23DB4E0}" srcId="{2704F0BD-6338-419D-A206-9A024BF1C7FB}" destId="{8676F81B-1E68-4D01-B28A-B69EF903AC32}" srcOrd="0" destOrd="0" parTransId="{323BF458-75CF-4E0C-9766-E1AA08A1F37F}" sibTransId="{44A4A884-D25B-4D25-90CF-5329B3629C30}"/>
    <dgm:cxn modelId="{17CDCB18-BDD2-4CCB-97CF-249DADAAFF52}" srcId="{2704F0BD-6338-419D-A206-9A024BF1C7FB}" destId="{337D41A2-3470-46ED-904E-F40BDA31526F}" srcOrd="1" destOrd="0" parTransId="{8740CC36-A778-4DB5-9228-75A319EB6544}" sibTransId="{6DA3A01D-5394-4CDD-9A59-2557A22A5D03}"/>
    <dgm:cxn modelId="{C76D70A3-367A-4131-96A8-BFEC225B8268}" type="presOf" srcId="{5ACA9E16-043E-497F-80E6-B6D6B164203F}" destId="{8D82B90B-3691-44C0-B4B4-A370B1091FD2}" srcOrd="0" destOrd="0" presId="urn:microsoft.com/office/officeart/2005/8/layout/chevron1"/>
    <dgm:cxn modelId="{591B183B-2B3A-4845-939A-8507073EAD86}" srcId="{2704F0BD-6338-419D-A206-9A024BF1C7FB}" destId="{155D7E53-91E4-49AE-A4AE-28D59C800264}" srcOrd="2" destOrd="0" parTransId="{A72EF9F2-4D7B-44B1-891D-631A4119F675}" sibTransId="{C0CCD705-4DE3-467C-AC9B-D9D2A2F1EDC9}"/>
    <dgm:cxn modelId="{53EC9C1D-CFC6-4123-9044-6AD709AE4A17}" type="presOf" srcId="{8676F81B-1E68-4D01-B28A-B69EF903AC32}" destId="{5D44DE40-A6D6-43FE-A0DA-52E497C67810}" srcOrd="0" destOrd="0" presId="urn:microsoft.com/office/officeart/2005/8/layout/chevron1"/>
    <dgm:cxn modelId="{1D9B5CEC-0846-4E37-BBB6-791EE809DAD3}" srcId="{2704F0BD-6338-419D-A206-9A024BF1C7FB}" destId="{5ACA9E16-043E-497F-80E6-B6D6B164203F}" srcOrd="3" destOrd="0" parTransId="{E5C3048A-F250-4AC4-8EF2-FE63D8E3E2B5}" sibTransId="{6124A478-F308-4A0C-8D32-EA8056D39CEF}"/>
    <dgm:cxn modelId="{62C096FD-9EB4-4AC0-AB26-F1177B0FCCB9}" type="presOf" srcId="{337D41A2-3470-46ED-904E-F40BDA31526F}" destId="{7F258260-9327-43F5-80B4-56438FE4DCF1}" srcOrd="0" destOrd="0" presId="urn:microsoft.com/office/officeart/2005/8/layout/chevron1"/>
    <dgm:cxn modelId="{DCF51FE7-56E5-4EB2-928F-1F4D87E9C39F}" type="presParOf" srcId="{2E60742A-1F1E-4C81-9333-6A7A8374F427}" destId="{5D44DE40-A6D6-43FE-A0DA-52E497C67810}" srcOrd="0" destOrd="0" presId="urn:microsoft.com/office/officeart/2005/8/layout/chevron1"/>
    <dgm:cxn modelId="{414A12A5-A3EB-47B9-9E9C-844264630370}" type="presParOf" srcId="{2E60742A-1F1E-4C81-9333-6A7A8374F427}" destId="{5E56D446-1463-4906-8719-23FCA642AC8A}" srcOrd="1" destOrd="0" presId="urn:microsoft.com/office/officeart/2005/8/layout/chevron1"/>
    <dgm:cxn modelId="{A03B6B82-EA54-4CE3-BC94-2BB0138953AA}" type="presParOf" srcId="{2E60742A-1F1E-4C81-9333-6A7A8374F427}" destId="{7F258260-9327-43F5-80B4-56438FE4DCF1}" srcOrd="2" destOrd="0" presId="urn:microsoft.com/office/officeart/2005/8/layout/chevron1"/>
    <dgm:cxn modelId="{589E98C0-0133-47B9-8227-92CA57BD37F5}" type="presParOf" srcId="{2E60742A-1F1E-4C81-9333-6A7A8374F427}" destId="{3D5D4CF4-9532-46D6-B0CE-AB9F07B31DC9}" srcOrd="3" destOrd="0" presId="urn:microsoft.com/office/officeart/2005/8/layout/chevron1"/>
    <dgm:cxn modelId="{7546BB99-937A-474C-9270-409CFE31B1FA}" type="presParOf" srcId="{2E60742A-1F1E-4C81-9333-6A7A8374F427}" destId="{53EC68A3-E183-446F-B641-ED63DC3D0BBA}" srcOrd="4" destOrd="0" presId="urn:microsoft.com/office/officeart/2005/8/layout/chevron1"/>
    <dgm:cxn modelId="{CBD92C1A-228C-47A4-A9C2-ACE84D877C91}" type="presParOf" srcId="{2E60742A-1F1E-4C81-9333-6A7A8374F427}" destId="{577F083D-D372-42B4-BC91-365EFAD3CF1D}" srcOrd="5" destOrd="0" presId="urn:microsoft.com/office/officeart/2005/8/layout/chevron1"/>
    <dgm:cxn modelId="{841621CC-1C76-47D2-AF7D-71FE85D32D96}" type="presParOf" srcId="{2E60742A-1F1E-4C81-9333-6A7A8374F427}" destId="{8D82B90B-3691-44C0-B4B4-A370B1091FD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4DE40-A6D6-43FE-A0DA-52E497C67810}">
      <dsp:nvSpPr>
        <dsp:cNvPr id="0" name=""/>
        <dsp:cNvSpPr/>
      </dsp:nvSpPr>
      <dsp:spPr>
        <a:xfrm>
          <a:off x="3937" y="0"/>
          <a:ext cx="2291811" cy="810838"/>
        </a:xfrm>
        <a:prstGeom prst="chevron">
          <a:avLst/>
        </a:prstGeom>
        <a:solidFill>
          <a:srgbClr val="FF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dirty="0"/>
            <a:t>New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dirty="0" err="1"/>
            <a:t>KitchenVM</a:t>
          </a:r>
          <a:endParaRPr lang="en-GB" sz="2200" b="1" kern="1200" dirty="0"/>
        </a:p>
      </dsp:txBody>
      <dsp:txXfrm>
        <a:off x="409356" y="0"/>
        <a:ext cx="1480973" cy="810838"/>
      </dsp:txXfrm>
    </dsp:sp>
    <dsp:sp modelId="{7F258260-9327-43F5-80B4-56438FE4DCF1}">
      <dsp:nvSpPr>
        <dsp:cNvPr id="0" name=""/>
        <dsp:cNvSpPr/>
      </dsp:nvSpPr>
      <dsp:spPr>
        <a:xfrm>
          <a:off x="2066567" y="0"/>
          <a:ext cx="2291811" cy="810838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dirty="0"/>
            <a:t>Connect</a:t>
          </a:r>
        </a:p>
      </dsp:txBody>
      <dsp:txXfrm>
        <a:off x="2471986" y="0"/>
        <a:ext cx="1480973" cy="810838"/>
      </dsp:txXfrm>
    </dsp:sp>
    <dsp:sp modelId="{53EC68A3-E183-446F-B641-ED63DC3D0BBA}">
      <dsp:nvSpPr>
        <dsp:cNvPr id="0" name=""/>
        <dsp:cNvSpPr/>
      </dsp:nvSpPr>
      <dsp:spPr>
        <a:xfrm>
          <a:off x="4129197" y="0"/>
          <a:ext cx="2291811" cy="810838"/>
        </a:xfrm>
        <a:prstGeom prst="chevron">
          <a:avLst/>
        </a:prstGeom>
        <a:solidFill>
          <a:srgbClr val="FCBB1D"/>
        </a:solidFill>
        <a:ln>
          <a:solidFill>
            <a:srgbClr val="FCBB1D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dirty="0"/>
            <a:t>Configure</a:t>
          </a:r>
        </a:p>
      </dsp:txBody>
      <dsp:txXfrm>
        <a:off x="4534616" y="0"/>
        <a:ext cx="1480973" cy="810838"/>
      </dsp:txXfrm>
    </dsp:sp>
    <dsp:sp modelId="{8D82B90B-3691-44C0-B4B4-A370B1091FD2}">
      <dsp:nvSpPr>
        <dsp:cNvPr id="0" name=""/>
        <dsp:cNvSpPr/>
      </dsp:nvSpPr>
      <dsp:spPr>
        <a:xfrm>
          <a:off x="6191827" y="0"/>
          <a:ext cx="2291811" cy="810838"/>
        </a:xfrm>
        <a:prstGeom prst="chevron">
          <a:avLst/>
        </a:prstGeom>
        <a:solidFill>
          <a:srgbClr val="7EBA41"/>
        </a:solidFill>
        <a:ln>
          <a:solidFill>
            <a:srgbClr val="7EBA4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dirty="0"/>
            <a:t>TEST</a:t>
          </a:r>
        </a:p>
      </dsp:txBody>
      <dsp:txXfrm>
        <a:off x="6597246" y="0"/>
        <a:ext cx="1480973" cy="8108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r>
              <a:rPr lang="de-DE" dirty="0"/>
              <a:t>Weitergabe oder Vervielfältigung nur mit Genehmigung des Autors</a:t>
            </a: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89F6080D-010B-4BB8-A880-C44531D4C9A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23557" name="Picture 6" descr="logo_v6-na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3" y="61913"/>
            <a:ext cx="18446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007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197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8" y="1412776"/>
            <a:ext cx="7772400" cy="930027"/>
          </a:xfrm>
          <a:prstGeom prst="rect">
            <a:avLst/>
          </a:prstGeom>
        </p:spPr>
        <p:txBody>
          <a:bodyPr anchor="ctr"/>
          <a:lstStyle>
            <a:lvl1pPr algn="ctr">
              <a:defRPr sz="4400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74440" y="6093296"/>
            <a:ext cx="4617640" cy="564083"/>
          </a:xfrm>
        </p:spPr>
        <p:txBody>
          <a:bodyPr anchor="t"/>
          <a:lstStyle>
            <a:lvl1pPr marL="0" indent="0" algn="l">
              <a:buNone/>
              <a:defRPr sz="20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2781300"/>
            <a:ext cx="77724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56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3600" b="1" cap="none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 anchor="t"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63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228600" dist="1016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 cap="none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77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916832"/>
            <a:ext cx="864096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4589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4008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2566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916832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4149080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8077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9432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She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51520" y="260648"/>
            <a:ext cx="8640960" cy="633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4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528" y="1700808"/>
            <a:ext cx="8229600" cy="2088232"/>
          </a:xfrm>
          <a:prstGeom prst="rect">
            <a:avLst/>
          </a:prstGeom>
        </p:spPr>
        <p:txBody>
          <a:bodyPr/>
          <a:lstStyle>
            <a:lvl1pPr>
              <a:defRPr sz="120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4221087"/>
            <a:ext cx="8208963" cy="2160241"/>
          </a:xfrm>
        </p:spPr>
        <p:txBody>
          <a:bodyPr/>
          <a:lstStyle>
            <a:lvl1pPr algn="ctr">
              <a:defRPr baseline="0">
                <a:solidFill>
                  <a:srgbClr val="17175D"/>
                </a:solidFill>
              </a:defRPr>
            </a:lvl1pPr>
          </a:lstStyle>
          <a:p>
            <a:pPr lvl="0"/>
            <a:r>
              <a:rPr lang="en-US" dirty="0"/>
              <a:t>Description of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6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7000">
              <a:srgbClr val="23238D"/>
            </a:gs>
            <a:gs pos="100000">
              <a:srgbClr val="011F51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7999"/>
          </a:xfrm>
          <a:prstGeom prst="rect">
            <a:avLst/>
          </a:prstGeom>
        </p:spPr>
      </p:pic>
      <p:sp>
        <p:nvSpPr>
          <p:cNvPr id="22" name="Rechteck 21"/>
          <p:cNvSpPr/>
          <p:nvPr userDrawn="1"/>
        </p:nvSpPr>
        <p:spPr bwMode="auto">
          <a:xfrm>
            <a:off x="0" y="6000750"/>
            <a:ext cx="9144000" cy="857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sp>
        <p:nvSpPr>
          <p:cNvPr id="126983" name="Rectangle 7"/>
          <p:cNvSpPr>
            <a:spLocks noChangeArrowheads="1"/>
          </p:cNvSpPr>
          <p:nvPr/>
        </p:nvSpPr>
        <p:spPr bwMode="auto">
          <a:xfrm>
            <a:off x="533400" y="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de-DE" sz="1200" i="1">
              <a:solidFill>
                <a:schemeClr val="tx1"/>
              </a:solidFill>
              <a:effectLst/>
            </a:endParaRPr>
          </a:p>
        </p:txBody>
      </p:sp>
      <p:sp>
        <p:nvSpPr>
          <p:cNvPr id="205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268760"/>
            <a:ext cx="8694737" cy="442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6989" name="Text Box 13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45" r="11678"/>
          <a:stretch/>
        </p:blipFill>
        <p:spPr>
          <a:xfrm>
            <a:off x="5908988" y="6021288"/>
            <a:ext cx="3055500" cy="7060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4" r:id="rId2"/>
    <p:sldLayoutId id="2147483807" r:id="rId3"/>
    <p:sldLayoutId id="2147483803" r:id="rId4"/>
    <p:sldLayoutId id="2147483801" r:id="rId5"/>
    <p:sldLayoutId id="2147483808" r:id="rId6"/>
    <p:sldLayoutId id="2147483799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332656"/>
            <a:ext cx="8496944" cy="612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9"/>
          <a:stretch/>
        </p:blipFill>
        <p:spPr>
          <a:xfrm>
            <a:off x="7047275" y="6383274"/>
            <a:ext cx="1989221" cy="43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elcolas.com/2016/07/11/introduction-to-kitchen-dsc/#setup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matedLab/AutomatedLab" TargetMode="External"/><Relationship Id="rId2" Type="http://schemas.openxmlformats.org/officeDocument/2006/relationships/hyperlink" Target="https://github.com/VirtualEngine/Lability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elcolas.com/2016/07/11/introduction-to-kitchen-dsc/" TargetMode="External"/><Relationship Id="rId2" Type="http://schemas.openxmlformats.org/officeDocument/2006/relationships/hyperlink" Target="http://stevenmurawski.com/powershell/2016/05/getting-started-with-test-kitchen-and-dsc/index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aelcolas.com/2016/07/09/preparing-an-image-for-dsc-development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twitter.com/gaelcolas" TargetMode="External"/><Relationship Id="rId7" Type="http://schemas.openxmlformats.org/officeDocument/2006/relationships/hyperlink" Target="https://github.com/gaelcolas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hyperlink" Target="https://gaelcolas.com/" TargetMode="External"/><Relationship Id="rId4" Type="http://schemas.openxmlformats.org/officeDocument/2006/relationships/image" Target="../media/image6.jpeg"/><Relationship Id="rId9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hyperlink" Target="http://www.winops.or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hyperlink" Target="http://devopscollective.org/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hyperlink" Target="http://www.powershellmagazine.com/2017/02/02/powershell-conference-eu-2017-speakers-and-session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eming.org/management-system/pdsacycle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hyperlink" Target="http://aka.ms/thereleasepipelinemodelpdf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eg"/><Relationship Id="rId4" Type="http://schemas.openxmlformats.org/officeDocument/2006/relationships/hyperlink" Target="https://becausebranding.wordpress.com/2016/02/15/the-diffusion-of-innovation-theory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Test-Kitchen + DSC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@gaelcolas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84213" y="3646090"/>
            <a:ext cx="7772400" cy="935038"/>
          </a:xfrm>
        </p:spPr>
        <p:txBody>
          <a:bodyPr/>
          <a:lstStyle/>
          <a:p>
            <a:r>
              <a:rPr lang="fr-FR" dirty="0"/>
              <a:t>Développement pour DSC avec Test-</a:t>
            </a:r>
            <a:r>
              <a:rPr lang="fr-FR" dirty="0" err="1"/>
              <a:t>Kitchen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Test-Kitchen dans tout ca?</a:t>
            </a:r>
          </a:p>
        </p:txBody>
      </p:sp>
      <p:sp>
        <p:nvSpPr>
          <p:cNvPr id="9219" name="Inhaltsplatzhalter 2"/>
          <p:cNvSpPr>
            <a:spLocks noGrp="1"/>
          </p:cNvSpPr>
          <p:nvPr>
            <p:ph idx="1"/>
          </p:nvPr>
        </p:nvSpPr>
        <p:spPr>
          <a:xfrm>
            <a:off x="107504" y="1916832"/>
            <a:ext cx="8784976" cy="4608512"/>
          </a:xfrm>
        </p:spPr>
        <p:txBody>
          <a:bodyPr/>
          <a:lstStyle/>
          <a:p>
            <a:pPr>
              <a:buFontTx/>
              <a:buChar char="-"/>
            </a:pPr>
            <a:r>
              <a:rPr lang="fr-FR" dirty="0"/>
              <a:t>Un outil pour la productivité</a:t>
            </a:r>
          </a:p>
          <a:p>
            <a:pPr lvl="1">
              <a:buFontTx/>
              <a:buChar char="-"/>
            </a:pPr>
            <a:r>
              <a:rPr lang="fr-FR" dirty="0"/>
              <a:t>Ce n’est pas [que] pour Chef!</a:t>
            </a:r>
          </a:p>
          <a:p>
            <a:pPr lvl="1">
              <a:buFontTx/>
              <a:buChar char="-"/>
            </a:pPr>
            <a:r>
              <a:rPr lang="fr-FR" dirty="0"/>
              <a:t>OSS</a:t>
            </a:r>
          </a:p>
          <a:p>
            <a:pPr lvl="1">
              <a:buFontTx/>
              <a:buChar char="-"/>
            </a:pPr>
            <a:r>
              <a:rPr lang="fr-FR" dirty="0"/>
              <a:t>V/C-Platform indépendant</a:t>
            </a:r>
          </a:p>
          <a:p>
            <a:pPr lvl="1">
              <a:buFontTx/>
              <a:buChar char="-"/>
            </a:pPr>
            <a:r>
              <a:rPr lang="fr-FR" dirty="0"/>
              <a:t>DSC/Chef/</a:t>
            </a:r>
            <a:r>
              <a:rPr lang="fr-FR" dirty="0" err="1"/>
              <a:t>Puppet</a:t>
            </a:r>
            <a:endParaRPr lang="fr-FR" dirty="0"/>
          </a:p>
          <a:p>
            <a:pPr lvl="1">
              <a:buFontTx/>
              <a:buChar char="-"/>
            </a:pPr>
            <a:r>
              <a:rPr lang="fr-FR" dirty="0"/>
              <a:t>Workflow </a:t>
            </a:r>
            <a:r>
              <a:rPr lang="fr-FR" i="1" dirty="0"/>
              <a:t>intégré</a:t>
            </a:r>
          </a:p>
          <a:p>
            <a:pPr lvl="1">
              <a:buFontTx/>
              <a:buChar char="-"/>
            </a:pPr>
            <a:endParaRPr lang="fr-FR" i="1" dirty="0"/>
          </a:p>
          <a:p>
            <a:pPr lvl="1">
              <a:buFontTx/>
              <a:buChar char="-"/>
            </a:pPr>
            <a:r>
              <a:rPr lang="fr-FR" dirty="0"/>
              <a:t>Ruby</a:t>
            </a:r>
          </a:p>
          <a:p>
            <a:pPr lvl="1">
              <a:buFontTx/>
              <a:buChar char="-"/>
            </a:pPr>
            <a:r>
              <a:rPr lang="fr-FR" dirty="0"/>
              <a:t>Single </a:t>
            </a:r>
            <a:r>
              <a:rPr lang="fr-FR" dirty="0" err="1"/>
              <a:t>Node</a:t>
            </a:r>
            <a:r>
              <a:rPr lang="fr-FR" dirty="0"/>
              <a:t> by design</a:t>
            </a:r>
          </a:p>
        </p:txBody>
      </p:sp>
      <p:pic>
        <p:nvPicPr>
          <p:cNvPr id="5122" name="Picture 2" descr="TR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924944"/>
            <a:ext cx="437197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86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Les commandes essentielles</a:t>
            </a:r>
          </a:p>
        </p:txBody>
      </p:sp>
      <p:sp>
        <p:nvSpPr>
          <p:cNvPr id="921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hlinkClick r:id="rId2"/>
              </a:rPr>
              <a:t>Setup</a:t>
            </a:r>
            <a:endParaRPr lang="de-DE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PS&gt; kitchen create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PS&gt; kitchen converge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PS&gt; kitchen verify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PS&gt; kitchen destroy</a:t>
            </a:r>
          </a:p>
          <a:p>
            <a:pPr marL="0" indent="0">
              <a:buNone/>
            </a:pPr>
            <a:endParaRPr lang="de-DE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PS&gt; kitchen test</a:t>
            </a:r>
          </a:p>
          <a:p>
            <a:pPr marL="0" indent="0">
              <a:buNone/>
            </a:pPr>
            <a:endParaRPr lang="de-DE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71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38810391"/>
              </p:ext>
            </p:extLst>
          </p:nvPr>
        </p:nvGraphicFramePr>
        <p:xfrm>
          <a:off x="404904" y="5354466"/>
          <a:ext cx="8487576" cy="810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084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704276"/>
            <a:ext cx="6336704" cy="5761202"/>
          </a:xfrm>
          <a:prstGeom prst="rect">
            <a:avLst/>
          </a:prstGeom>
        </p:spPr>
      </p:pic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18032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.kitchen.yml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107504" y="2636912"/>
            <a:ext cx="8229600" cy="208823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12000" b="1" kern="1200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400" b="1" i="0" u="none" strike="noStrike" kern="1200" cap="none" spc="0" normalizeH="0" baseline="0" noProof="0">
                <a:ln>
                  <a:noFill/>
                </a:ln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Ubuntu Mono" panose="020B0509030602030204" pitchFamily="49" charset="0"/>
                <a:ea typeface="+mj-ea"/>
                <a:cs typeface="+mj-cs"/>
              </a:rPr>
              <a:t>Demo</a:t>
            </a:r>
            <a:endParaRPr kumimoji="0" lang="de-DE" sz="14400" b="1" i="0" u="none" strike="noStrike" kern="1200" cap="none" spc="0" normalizeH="0" baseline="0" noProof="0" dirty="0">
              <a:ln>
                <a:noFill/>
              </a:ln>
              <a:solidFill>
                <a:srgbClr val="011F51"/>
              </a:solidFill>
              <a:effectLst>
                <a:outerShdw blurRad="127000" dist="76200" dir="2700000" sx="104000" sy="104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Ubuntu Mono" panose="020B0509030602030204" pitchFamily="49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097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Limitations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916832"/>
            <a:ext cx="4824536" cy="2664296"/>
          </a:xfrm>
        </p:spPr>
        <p:txBody>
          <a:bodyPr/>
          <a:lstStyle/>
          <a:p>
            <a:r>
              <a:rPr lang="de-DE" dirty="0"/>
              <a:t>Single Node</a:t>
            </a:r>
          </a:p>
          <a:p>
            <a:r>
              <a:rPr lang="de-DE" dirty="0"/>
              <a:t>OSS</a:t>
            </a:r>
          </a:p>
          <a:p>
            <a:r>
              <a:rPr lang="de-DE" dirty="0"/>
              <a:t>Packer-like</a:t>
            </a:r>
          </a:p>
          <a:p>
            <a:r>
              <a:rPr lang="de-DE" dirty="0"/>
              <a:t>Ruby</a:t>
            </a:r>
          </a:p>
          <a:p>
            <a:r>
              <a:rPr lang="de-DE" dirty="0"/>
              <a:t>Element de pipeline</a:t>
            </a:r>
          </a:p>
          <a:p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3563888" y="5085184"/>
            <a:ext cx="396044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  <a:cs typeface="+mn-cs"/>
              </a:defRPr>
            </a:lvl1pPr>
            <a:lvl2pPr marL="742950" indent="-285750" algn="l" defTabSz="4445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kern="0" dirty="0"/>
              <a:t>Can be worked around</a:t>
            </a:r>
          </a:p>
        </p:txBody>
      </p:sp>
    </p:spTree>
    <p:extLst>
      <p:ext uri="{BB962C8B-B14F-4D97-AF65-F5344CB8AC3E}">
        <p14:creationId xmlns:p14="http://schemas.microsoft.com/office/powerpoint/2010/main" val="322222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Alternatives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916832"/>
            <a:ext cx="6264696" cy="2664296"/>
          </a:xfrm>
        </p:spPr>
        <p:txBody>
          <a:bodyPr/>
          <a:lstStyle/>
          <a:p>
            <a:r>
              <a:rPr lang="de-DE" dirty="0">
                <a:hlinkClick r:id="rId2"/>
              </a:rPr>
              <a:t>Lability</a:t>
            </a:r>
            <a:r>
              <a:rPr lang="de-DE" dirty="0"/>
              <a:t>, par Iain Brighton</a:t>
            </a:r>
          </a:p>
          <a:p>
            <a:endParaRPr lang="de-DE" dirty="0"/>
          </a:p>
          <a:p>
            <a:r>
              <a:rPr lang="de-DE" dirty="0">
                <a:hlinkClick r:id="rId3"/>
              </a:rPr>
              <a:t>Automatedlab</a:t>
            </a:r>
            <a:endParaRPr lang="de-DE" dirty="0"/>
          </a:p>
          <a:p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063049"/>
            <a:ext cx="1219048" cy="1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6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Blog post sur le sujet:</a:t>
            </a:r>
          </a:p>
          <a:p>
            <a:pPr lvl="1"/>
            <a:r>
              <a:rPr lang="de-DE" dirty="0">
                <a:hlinkClick r:id="rId2"/>
              </a:rPr>
              <a:t>Getting Started with Test-Kitchen and DSC </a:t>
            </a:r>
            <a:r>
              <a:rPr lang="de-DE" dirty="0"/>
              <a:t>– Steve Murawski</a:t>
            </a:r>
          </a:p>
          <a:p>
            <a:pPr lvl="1"/>
            <a:r>
              <a:rPr lang="de-DE" dirty="0">
                <a:hlinkClick r:id="rId3"/>
              </a:rPr>
              <a:t>Intro to Kitchen-DSC</a:t>
            </a:r>
            <a:endParaRPr lang="de-DE" dirty="0"/>
          </a:p>
          <a:p>
            <a:pPr lvl="1"/>
            <a:r>
              <a:rPr lang="de-DE" dirty="0">
                <a:hlinkClick r:id="rId4"/>
              </a:rPr>
              <a:t>Preparing Image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70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8440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Menu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PS C:\&gt; $Env:USERNAME</a:t>
            </a:r>
          </a:p>
          <a:p>
            <a:r>
              <a:rPr lang="de-DE" dirty="0"/>
              <a:t>Pause Pub</a:t>
            </a:r>
          </a:p>
          <a:p>
            <a:r>
              <a:rPr lang="de-DE" dirty="0"/>
              <a:t>Le Problème</a:t>
            </a:r>
          </a:p>
          <a:p>
            <a:r>
              <a:rPr lang="de-DE" dirty="0"/>
              <a:t>Test-Kitchen c</a:t>
            </a:r>
            <a:r>
              <a:rPr lang="en-GB" dirty="0"/>
              <a:t>’</a:t>
            </a:r>
            <a:r>
              <a:rPr lang="de-DE" dirty="0"/>
              <a:t>est quoi?</a:t>
            </a:r>
          </a:p>
          <a:p>
            <a:r>
              <a:rPr lang="de-DE" dirty="0"/>
              <a:t>Fonctionnement et Architecture</a:t>
            </a:r>
          </a:p>
          <a:p>
            <a:r>
              <a:rPr lang="de-DE" dirty="0"/>
              <a:t>En pratique, ca donne quoi?</a:t>
            </a:r>
          </a:p>
          <a:p>
            <a:r>
              <a:rPr lang="de-DE" dirty="0"/>
              <a:t>Configuration .kitchen.yml</a:t>
            </a:r>
          </a:p>
          <a:p>
            <a:r>
              <a:rPr lang="de-DE" dirty="0"/>
              <a:t>Aller plus... loin...</a:t>
            </a:r>
          </a:p>
        </p:txBody>
      </p:sp>
    </p:spTree>
    <p:extLst>
      <p:ext uri="{BB962C8B-B14F-4D97-AF65-F5344CB8AC3E}">
        <p14:creationId xmlns:p14="http://schemas.microsoft.com/office/powerpoint/2010/main" val="20825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C:\&gt; $Env:USERNAME</a:t>
            </a:r>
          </a:p>
        </p:txBody>
      </p:sp>
      <p:sp>
        <p:nvSpPr>
          <p:cNvPr id="4" name="Title 8"/>
          <p:cNvSpPr txBox="1">
            <a:spLocks/>
          </p:cNvSpPr>
          <p:nvPr/>
        </p:nvSpPr>
        <p:spPr>
          <a:xfrm>
            <a:off x="1299554" y="2080377"/>
            <a:ext cx="7304894" cy="815461"/>
          </a:xfrm>
          <a:prstGeom prst="rect">
            <a:avLst/>
          </a:prstGeom>
          <a:solidFill>
            <a:srgbClr val="008080"/>
          </a:solidFill>
        </p:spPr>
        <p:txBody>
          <a:bodyPr vert="horz" lIns="360000"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Ubuntu Mono" panose="020B0509030602030204" pitchFamily="49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r>
              <a:rPr lang="en-GB" sz="2400" kern="0" dirty="0"/>
              <a:t>Gael Colas</a:t>
            </a:r>
            <a:br>
              <a:rPr lang="en-GB" sz="2400" kern="0" dirty="0"/>
            </a:br>
            <a:r>
              <a:rPr lang="en-GB" sz="2000" i="1" kern="0" dirty="0"/>
              <a:t>Cloud Automation Architect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50388"/>
            <a:ext cx="1477543" cy="161393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6" name="Picture 10" descr="https://image.freepik.com/free-icon/twitter-logo_318-40209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202" y="2149642"/>
            <a:ext cx="639690" cy="63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s://image.freepik.com/free-icon/wordpress-logo_318-40291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290" y="2168137"/>
            <a:ext cx="646974" cy="64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s://assets-cdn.github.com/images/modules/logos_page/GitHub-Mark.pn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059486"/>
            <a:ext cx="864276" cy="86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99592" y="3791245"/>
            <a:ext cx="8136904" cy="2662091"/>
          </a:xfrm>
        </p:spPr>
        <p:txBody>
          <a:bodyPr/>
          <a:lstStyle/>
          <a:p>
            <a:r>
              <a:rPr lang="de-DE" dirty="0"/>
              <a:t>PowerShell MVP (CDM)</a:t>
            </a:r>
          </a:p>
          <a:p>
            <a:r>
              <a:rPr lang="de-DE" dirty="0"/>
              <a:t>Londres depuis ~7 ans</a:t>
            </a:r>
          </a:p>
          <a:p>
            <a:r>
              <a:rPr lang="de-DE" dirty="0"/>
              <a:t>De Ops </a:t>
            </a:r>
            <a:r>
              <a:rPr lang="fr-FR" dirty="0"/>
              <a:t>à Dev</a:t>
            </a:r>
          </a:p>
          <a:p>
            <a:pPr lvl="1"/>
            <a:r>
              <a:rPr lang="de-DE" dirty="0"/>
              <a:t>Trading Floor support</a:t>
            </a:r>
          </a:p>
          <a:p>
            <a:pPr lvl="1"/>
            <a:r>
              <a:rPr lang="de-DE" dirty="0"/>
              <a:t>Support – Ops – Eng – Arch – Dev</a:t>
            </a:r>
            <a:r>
              <a:rPr lang="en-GB" dirty="0"/>
              <a:t>, par accident!</a:t>
            </a:r>
          </a:p>
          <a:p>
            <a:pPr lvl="1"/>
            <a:r>
              <a:rPr lang="en-GB" dirty="0"/>
              <a:t>PaaS/IaaS </a:t>
            </a:r>
            <a:r>
              <a:rPr lang="en-GB" dirty="0" err="1"/>
              <a:t>Développment</a:t>
            </a:r>
            <a:endParaRPr lang="de-DE" dirty="0"/>
          </a:p>
        </p:txBody>
      </p:sp>
      <p:pic>
        <p:nvPicPr>
          <p:cNvPr id="16" name="Content Placeholder 11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2589063" y="1873530"/>
            <a:ext cx="476250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290020" y="2895838"/>
            <a:ext cx="13404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panose="03020702040506060504" pitchFamily="66" charset="0"/>
              </a:rPr>
              <a:t>Dev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419200" y="2895838"/>
            <a:ext cx="12506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panose="03020702040506060504" pitchFamily="66" charset="0"/>
              </a:rPr>
              <a:t>Ops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589063" y="3357503"/>
            <a:ext cx="4914758" cy="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84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Publicité</a:t>
            </a:r>
          </a:p>
        </p:txBody>
      </p:sp>
      <p:pic>
        <p:nvPicPr>
          <p:cNvPr id="4" name="Picture 2" descr="http://winops.org/img/logo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80" y="4466510"/>
            <a:ext cx="1743551" cy="174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41513" y="4593102"/>
            <a:ext cx="2253089" cy="2194974"/>
            <a:chOff x="8709697" y="569005"/>
            <a:chExt cx="2103128" cy="2068024"/>
          </a:xfrm>
        </p:grpSpPr>
        <p:pic>
          <p:nvPicPr>
            <p:cNvPr id="6" name="Picture 4" descr="https://d1keuthy5s86c8.cloudfront.net/static/ems/upload/img/027bc890ada4e55724e824be53cb119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5927" y="569005"/>
              <a:ext cx="1540590" cy="1502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8709697" y="2113809"/>
              <a:ext cx="21031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1F3483"/>
                  </a:solidFill>
                </a:rPr>
                <a:t>PSCONF.EU</a:t>
              </a:r>
            </a:p>
          </p:txBody>
        </p:sp>
      </p:grpSp>
      <p:pic>
        <p:nvPicPr>
          <p:cNvPr id="8" name="Picture 7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524508"/>
            <a:ext cx="2032600" cy="1627553"/>
          </a:xfrm>
          <a:prstGeom prst="rect">
            <a:avLst/>
          </a:prstGeom>
          <a:effectLst>
            <a:glow rad="101600">
              <a:schemeClr val="tx2">
                <a:lumMod val="50000"/>
                <a:lumOff val="50000"/>
                <a:alpha val="60000"/>
              </a:schemeClr>
            </a:glo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4593102"/>
            <a:ext cx="1973004" cy="1432326"/>
          </a:xfrm>
          <a:prstGeom prst="rect">
            <a:avLst/>
          </a:prstGeom>
        </p:spPr>
      </p:pic>
      <p:pic>
        <p:nvPicPr>
          <p:cNvPr id="1026" name="Picture 2" descr="https://a248.e.akamai.net/secure.meetupstatic.com/photos/event/a/f/0/f/global_458204815.jp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078" y="18864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5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504" y="116632"/>
            <a:ext cx="37632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http://www.psconf.eu/</a:t>
            </a:r>
          </a:p>
        </p:txBody>
      </p:sp>
      <p:pic>
        <p:nvPicPr>
          <p:cNvPr id="2050" name="Picture 2" descr="Ab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28978"/>
            <a:ext cx="9176815" cy="292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605" y="347951"/>
            <a:ext cx="5061210" cy="36069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520" y="764704"/>
            <a:ext cx="41044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fr-FR" sz="2400" dirty="0">
                <a:solidFill>
                  <a:schemeClr val="tx1"/>
                </a:solidFill>
              </a:rPr>
              <a:t>€999 +TVA</a:t>
            </a:r>
          </a:p>
          <a:p>
            <a:pPr marL="457200" indent="-457200">
              <a:buFontTx/>
              <a:buChar char="-"/>
            </a:pPr>
            <a:r>
              <a:rPr lang="fr-FR" sz="2400" dirty="0">
                <a:solidFill>
                  <a:schemeClr val="tx1"/>
                </a:solidFill>
              </a:rPr>
              <a:t>40 Speakers</a:t>
            </a:r>
          </a:p>
          <a:p>
            <a:pPr marL="457200" indent="-457200">
              <a:buFontTx/>
              <a:buChar char="-"/>
            </a:pPr>
            <a:r>
              <a:rPr lang="fr-FR" sz="2400" dirty="0">
                <a:solidFill>
                  <a:schemeClr val="tx1"/>
                </a:solidFill>
              </a:rPr>
              <a:t>3j + 1j pré-</a:t>
            </a:r>
            <a:r>
              <a:rPr lang="fr-FR" sz="2400" dirty="0" err="1">
                <a:solidFill>
                  <a:schemeClr val="tx1"/>
                </a:solidFill>
              </a:rPr>
              <a:t>conf</a:t>
            </a:r>
            <a:endParaRPr lang="fr-FR" sz="2400" dirty="0">
              <a:solidFill>
                <a:schemeClr val="tx1"/>
              </a:solidFill>
            </a:endParaRPr>
          </a:p>
          <a:p>
            <a:pPr marL="457200" indent="-457200">
              <a:buFontTx/>
              <a:buChar char="-"/>
            </a:pPr>
            <a:r>
              <a:rPr lang="fr-FR" sz="2400" dirty="0">
                <a:solidFill>
                  <a:schemeClr val="tx1"/>
                </a:solidFill>
              </a:rPr>
              <a:t>4 parcours en parallèle</a:t>
            </a:r>
          </a:p>
          <a:p>
            <a:pPr marL="457200" indent="-457200">
              <a:buFontTx/>
              <a:buChar char="-"/>
            </a:pPr>
            <a:r>
              <a:rPr lang="fr-FR" sz="2400" dirty="0">
                <a:solidFill>
                  <a:schemeClr val="tx1"/>
                </a:solidFill>
                <a:hlinkClick r:id="rId4"/>
              </a:rPr>
              <a:t>Agenda ici</a:t>
            </a:r>
            <a:endParaRPr lang="fr-FR" sz="2400" dirty="0">
              <a:solidFill>
                <a:schemeClr val="tx1"/>
              </a:solidFill>
            </a:endParaRPr>
          </a:p>
          <a:p>
            <a:pPr marL="457200" indent="-457200">
              <a:buFontTx/>
              <a:buChar char="-"/>
            </a:pPr>
            <a:r>
              <a:rPr lang="fr-FR" sz="2400" dirty="0">
                <a:solidFill>
                  <a:schemeClr val="tx1"/>
                </a:solidFill>
              </a:rPr>
              <a:t>PowerShell Team</a:t>
            </a:r>
          </a:p>
          <a:p>
            <a:pPr marL="457200" indent="-457200">
              <a:buFontTx/>
              <a:buChar char="-"/>
            </a:pPr>
            <a:r>
              <a:rPr lang="fr-FR" sz="2400" dirty="0" err="1">
                <a:solidFill>
                  <a:schemeClr val="tx1"/>
                </a:solidFill>
              </a:rPr>
              <a:t>MVPs</a:t>
            </a:r>
            <a:r>
              <a:rPr lang="fr-FR" sz="2400" dirty="0">
                <a:solidFill>
                  <a:schemeClr val="tx1"/>
                </a:solidFill>
              </a:rPr>
              <a:t> et autre</a:t>
            </a:r>
          </a:p>
          <a:p>
            <a:pPr marL="457200" indent="-457200">
              <a:buFontTx/>
              <a:buChar char="-"/>
            </a:pPr>
            <a:r>
              <a:rPr lang="fr-FR" sz="2400" dirty="0">
                <a:solidFill>
                  <a:schemeClr val="tx1"/>
                </a:solidFill>
              </a:rPr>
              <a:t>Et moi et moi et moi…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516216" y="4072222"/>
            <a:ext cx="2253089" cy="2194974"/>
            <a:chOff x="8709697" y="569005"/>
            <a:chExt cx="2103128" cy="2068024"/>
          </a:xfrm>
        </p:grpSpPr>
        <p:pic>
          <p:nvPicPr>
            <p:cNvPr id="9" name="Picture 4" descr="https://d1keuthy5s86c8.cloudfront.net/static/ems/upload/img/027bc890ada4e55724e824be53cb119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5927" y="569005"/>
              <a:ext cx="1540590" cy="1502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8709697" y="2113809"/>
              <a:ext cx="21031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1F3483"/>
                  </a:solidFill>
                </a:rPr>
                <a:t>PSCONF.EU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812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Le Probleme</a:t>
            </a:r>
          </a:p>
        </p:txBody>
      </p:sp>
      <p:sp>
        <p:nvSpPr>
          <p:cNvPr id="9219" name="Inhaltsplatzhalter 2"/>
          <p:cNvSpPr>
            <a:spLocks noGrp="1"/>
          </p:cNvSpPr>
          <p:nvPr>
            <p:ph idx="1"/>
          </p:nvPr>
        </p:nvSpPr>
        <p:spPr>
          <a:xfrm>
            <a:off x="251520" y="1916832"/>
            <a:ext cx="8784976" cy="4392488"/>
          </a:xfrm>
        </p:spPr>
        <p:txBody>
          <a:bodyPr/>
          <a:lstStyle/>
          <a:p>
            <a:pPr>
              <a:buFontTx/>
              <a:buChar char="-"/>
            </a:pPr>
            <a:r>
              <a:rPr lang="fr-FR" dirty="0"/>
              <a:t>Permettre le changement (Theory of </a:t>
            </a:r>
            <a:r>
              <a:rPr lang="fr-FR" dirty="0" err="1"/>
              <a:t>Constraint</a:t>
            </a:r>
            <a:r>
              <a:rPr lang="fr-FR" dirty="0"/>
              <a:t>)</a:t>
            </a:r>
          </a:p>
          <a:p>
            <a:pPr>
              <a:buFontTx/>
              <a:buChar char="-"/>
            </a:pPr>
            <a:r>
              <a:rPr lang="fr-FR" dirty="0"/>
              <a:t>Réduire le risque, stress et l</a:t>
            </a:r>
            <a:r>
              <a:rPr lang="fr-FR" altLang="zh-CN" dirty="0"/>
              <a:t>’</a:t>
            </a:r>
            <a:r>
              <a:rPr lang="fr-FR" dirty="0"/>
              <a:t>urgence</a:t>
            </a:r>
          </a:p>
          <a:p>
            <a:pPr>
              <a:buFontTx/>
              <a:buChar char="-"/>
            </a:pPr>
            <a:r>
              <a:rPr lang="fr-FR" dirty="0"/>
              <a:t>Permettre un planning précis et livraison en temps et dans le budget</a:t>
            </a:r>
          </a:p>
          <a:p>
            <a:pPr>
              <a:buFontTx/>
              <a:buChar char="-"/>
            </a:pPr>
            <a:r>
              <a:rPr lang="fr-FR" dirty="0"/>
              <a:t>Réduire les bugs en </a:t>
            </a:r>
            <a:r>
              <a:rPr lang="fr-FR" dirty="0" err="1"/>
              <a:t>Prod</a:t>
            </a:r>
            <a:endParaRPr lang="fr-FR" dirty="0"/>
          </a:p>
          <a:p>
            <a:pPr>
              <a:buFontTx/>
              <a:buChar char="-"/>
            </a:pPr>
            <a:r>
              <a:rPr lang="fr-FR" dirty="0"/>
              <a:t>Réduire le ratio </a:t>
            </a:r>
            <a:r>
              <a:rPr lang="fr-FR" dirty="0" err="1"/>
              <a:t>Node</a:t>
            </a:r>
            <a:r>
              <a:rPr lang="fr-FR" dirty="0"/>
              <a:t>/Admin (</a:t>
            </a:r>
            <a:r>
              <a:rPr lang="fr-FR" dirty="0" err="1"/>
              <a:t>Cattle</a:t>
            </a:r>
            <a:r>
              <a:rPr lang="fr-FR" dirty="0"/>
              <a:t> vs Pet)</a:t>
            </a:r>
            <a:br>
              <a:rPr lang="fr-FR" dirty="0"/>
            </a:br>
            <a:endParaRPr lang="fr-FR" dirty="0"/>
          </a:p>
          <a:p>
            <a:pPr>
              <a:buFontTx/>
              <a:buChar char="-"/>
            </a:pPr>
            <a:r>
              <a:rPr lang="fr-FR" dirty="0" err="1"/>
              <a:t>Frictionless</a:t>
            </a:r>
            <a:r>
              <a:rPr lang="fr-FR" dirty="0"/>
              <a:t> IT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92" y="2636912"/>
            <a:ext cx="40576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Le Probleme (suite)</a:t>
            </a:r>
          </a:p>
        </p:txBody>
      </p:sp>
      <p:sp>
        <p:nvSpPr>
          <p:cNvPr id="9219" name="Inhaltsplatzhalter 2"/>
          <p:cNvSpPr>
            <a:spLocks noGrp="1"/>
          </p:cNvSpPr>
          <p:nvPr>
            <p:ph idx="1"/>
          </p:nvPr>
        </p:nvSpPr>
        <p:spPr>
          <a:xfrm>
            <a:off x="251520" y="1916832"/>
            <a:ext cx="8784976" cy="4392488"/>
          </a:xfrm>
        </p:spPr>
        <p:txBody>
          <a:bodyPr/>
          <a:lstStyle/>
          <a:p>
            <a:pPr>
              <a:buFontTx/>
              <a:buChar char="-"/>
            </a:pPr>
            <a:r>
              <a:rPr lang="fr-FR" dirty="0"/>
              <a:t>Garantir la qualité du livrable (</a:t>
            </a:r>
            <a:r>
              <a:rPr lang="fr-FR" dirty="0" err="1"/>
              <a:t>testing</a:t>
            </a:r>
            <a:r>
              <a:rPr lang="fr-FR" dirty="0"/>
              <a:t>)</a:t>
            </a:r>
          </a:p>
          <a:p>
            <a:pPr>
              <a:buFontTx/>
              <a:buChar char="-"/>
            </a:pPr>
            <a:r>
              <a:rPr lang="fr-FR" dirty="0"/>
              <a:t>Améliorer la vélocité des livraisons de valeur (Agile + CI/CD)</a:t>
            </a:r>
          </a:p>
          <a:p>
            <a:pPr>
              <a:buFontTx/>
              <a:buChar char="-"/>
            </a:pPr>
            <a:r>
              <a:rPr lang="fr-FR" dirty="0"/>
              <a:t>Assurer la répétabilité de création des artefacts (</a:t>
            </a:r>
            <a:r>
              <a:rPr lang="fr-FR" dirty="0" err="1"/>
              <a:t>build</a:t>
            </a:r>
            <a:r>
              <a:rPr lang="fr-FR" dirty="0"/>
              <a:t>)</a:t>
            </a:r>
          </a:p>
          <a:p>
            <a:pPr>
              <a:buFontTx/>
              <a:buChar char="-"/>
            </a:pPr>
            <a:r>
              <a:rPr lang="fr-FR" dirty="0"/>
              <a:t>Traçabilité (git)</a:t>
            </a:r>
          </a:p>
        </p:txBody>
      </p:sp>
      <p:pic>
        <p:nvPicPr>
          <p:cNvPr id="3074" name="Picture 2" descr="Image result for deming cycl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618" y="3940430"/>
            <a:ext cx="4932212" cy="291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24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La Solution</a:t>
            </a:r>
          </a:p>
        </p:txBody>
      </p:sp>
      <p:sp>
        <p:nvSpPr>
          <p:cNvPr id="9219" name="Inhaltsplatzhalter 2"/>
          <p:cNvSpPr>
            <a:spLocks noGrp="1"/>
          </p:cNvSpPr>
          <p:nvPr>
            <p:ph idx="1"/>
          </p:nvPr>
        </p:nvSpPr>
        <p:spPr>
          <a:xfrm>
            <a:off x="107504" y="1916832"/>
            <a:ext cx="5400600" cy="4392488"/>
          </a:xfrm>
        </p:spPr>
        <p:txBody>
          <a:bodyPr/>
          <a:lstStyle/>
          <a:p>
            <a:pPr>
              <a:buFontTx/>
              <a:buChar char="-"/>
            </a:pPr>
            <a:r>
              <a:rPr lang="fr-FR" dirty="0"/>
              <a:t>The </a:t>
            </a:r>
            <a:r>
              <a:rPr lang="fr-FR" dirty="0">
                <a:hlinkClick r:id="rId2"/>
              </a:rPr>
              <a:t>Release Pipeline Model</a:t>
            </a:r>
            <a:endParaRPr lang="fr-FR" dirty="0"/>
          </a:p>
          <a:p>
            <a:pPr lvl="1">
              <a:buFontTx/>
              <a:buChar char="-"/>
            </a:pPr>
            <a:r>
              <a:rPr lang="fr-FR" dirty="0"/>
              <a:t>Rien de nouveau… pour les Dev</a:t>
            </a:r>
          </a:p>
          <a:p>
            <a:pPr lvl="1">
              <a:buFontTx/>
              <a:buChar char="-"/>
            </a:pPr>
            <a:r>
              <a:rPr lang="fr-FR" dirty="0"/>
              <a:t>Un truc de Dev, pour </a:t>
            </a:r>
            <a:r>
              <a:rPr lang="fr-FR" dirty="0" err="1"/>
              <a:t>Ops</a:t>
            </a:r>
            <a:r>
              <a:rPr lang="fr-FR" dirty="0"/>
              <a:t>…</a:t>
            </a:r>
          </a:p>
          <a:p>
            <a:pPr lvl="1">
              <a:buFontTx/>
              <a:buChar char="-"/>
            </a:pPr>
            <a:endParaRPr lang="fr-FR" dirty="0"/>
          </a:p>
          <a:p>
            <a:pPr lvl="1">
              <a:buFontTx/>
              <a:buChar char="-"/>
            </a:pPr>
            <a:r>
              <a:rPr lang="fr-FR" dirty="0"/>
              <a:t>Dev et </a:t>
            </a:r>
            <a:r>
              <a:rPr lang="fr-FR" dirty="0" err="1"/>
              <a:t>Ops</a:t>
            </a:r>
            <a:r>
              <a:rPr lang="fr-FR" dirty="0"/>
              <a:t> a différentes positions sur la courbe de diffusion d’innovation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340768"/>
            <a:ext cx="3710751" cy="5443020"/>
          </a:xfrm>
          <a:prstGeom prst="rect">
            <a:avLst/>
          </a:prstGeom>
        </p:spPr>
      </p:pic>
      <p:pic>
        <p:nvPicPr>
          <p:cNvPr id="4100" name="Picture 4" descr="Because branding the diffusion of innovation theory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4" y="4965610"/>
            <a:ext cx="4636442" cy="177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18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La Solution</a:t>
            </a:r>
          </a:p>
        </p:txBody>
      </p:sp>
      <p:sp>
        <p:nvSpPr>
          <p:cNvPr id="9219" name="Inhaltsplatzhalter 2"/>
          <p:cNvSpPr>
            <a:spLocks noGrp="1"/>
          </p:cNvSpPr>
          <p:nvPr>
            <p:ph idx="1"/>
          </p:nvPr>
        </p:nvSpPr>
        <p:spPr>
          <a:xfrm>
            <a:off x="107504" y="1916832"/>
            <a:ext cx="5544616" cy="4824536"/>
          </a:xfrm>
        </p:spPr>
        <p:txBody>
          <a:bodyPr/>
          <a:lstStyle/>
          <a:p>
            <a:pPr>
              <a:buFontTx/>
              <a:buChar char="-"/>
            </a:pPr>
            <a:r>
              <a:rPr lang="fr-FR" dirty="0"/>
              <a:t>Infrastructure As Code</a:t>
            </a:r>
          </a:p>
          <a:p>
            <a:pPr lvl="1">
              <a:buFontTx/>
              <a:buChar char="-"/>
            </a:pPr>
            <a:r>
              <a:rPr lang="fr-FR" dirty="0" err="1"/>
              <a:t>Aka</a:t>
            </a:r>
            <a:r>
              <a:rPr lang="fr-FR" dirty="0"/>
              <a:t>. </a:t>
            </a:r>
            <a:r>
              <a:rPr lang="fr-FR" b="1" i="1" dirty="0"/>
              <a:t>Policy-</a:t>
            </a:r>
            <a:r>
              <a:rPr lang="fr-FR" b="1" i="1" dirty="0" err="1"/>
              <a:t>Driven</a:t>
            </a:r>
            <a:r>
              <a:rPr lang="fr-FR" b="1" i="1" dirty="0"/>
              <a:t> Infrastructure</a:t>
            </a:r>
          </a:p>
          <a:p>
            <a:pPr>
              <a:buFontTx/>
              <a:buChar char="-"/>
            </a:pPr>
            <a:endParaRPr lang="fr-FR" i="1" dirty="0"/>
          </a:p>
          <a:p>
            <a:pPr marL="0" indent="0">
              <a:buNone/>
            </a:pPr>
            <a:r>
              <a:rPr lang="fr-FR" sz="2400" i="1" dirty="0"/>
              <a:t>Votre Infrastructure est du code, traitez le comme tel (Agile, Source Control, </a:t>
            </a:r>
            <a:r>
              <a:rPr lang="fr-FR" sz="2400" i="1" dirty="0" err="1"/>
              <a:t>Build</a:t>
            </a:r>
            <a:r>
              <a:rPr lang="fr-FR" sz="2400" i="1" dirty="0"/>
              <a:t>, CI/CD), si vous voulez redéployer, re-exécutez le code.</a:t>
            </a:r>
          </a:p>
          <a:p>
            <a:pPr marL="0" indent="0">
              <a:buNone/>
            </a:pPr>
            <a:br>
              <a:rPr lang="fr-FR" sz="2400" i="1" dirty="0"/>
            </a:br>
            <a:r>
              <a:rPr lang="fr-FR" sz="2400" i="1" dirty="0"/>
              <a:t>(non, un script n’est pas suffisant)</a:t>
            </a:r>
            <a:endParaRPr lang="fr-FR" dirty="0"/>
          </a:p>
        </p:txBody>
      </p:sp>
      <p:pic>
        <p:nvPicPr>
          <p:cNvPr id="6146" name="Picture 2" descr="Image result for infrastructure as code kief morr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556792"/>
            <a:ext cx="3404394" cy="446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25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ww.IT-Visions.de">
  <a:themeElements>
    <a:clrScheme name="www.IT-Visions.d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Präsentation IT-Objec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lnDef>
  </a:objectDefaults>
  <a:extraClrSchemeLst>
    <a:extraClrScheme>
      <a:clrScheme name="Präsentation IT-Objec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IT-Object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ITV</Template>
  <TotalTime>1494</TotalTime>
  <Words>379</Words>
  <Application>Microsoft Office PowerPoint</Application>
  <PresentationFormat>On-screen Show (4:3)</PresentationFormat>
  <Paragraphs>104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Roboto</vt:lpstr>
      <vt:lpstr>Roboto Black</vt:lpstr>
      <vt:lpstr>Roboto Condensed</vt:lpstr>
      <vt:lpstr>Apple Chancery</vt:lpstr>
      <vt:lpstr>Arial</vt:lpstr>
      <vt:lpstr>Consolas</vt:lpstr>
      <vt:lpstr>Tahoma</vt:lpstr>
      <vt:lpstr>Ubuntu Mono</vt:lpstr>
      <vt:lpstr>www.IT-Visions.de</vt:lpstr>
      <vt:lpstr>Custom Design</vt:lpstr>
      <vt:lpstr>Test-Kitchen + DSC</vt:lpstr>
      <vt:lpstr>Menu</vt:lpstr>
      <vt:lpstr>C:\&gt; $Env:USERNAME</vt:lpstr>
      <vt:lpstr>Publicité</vt:lpstr>
      <vt:lpstr>PowerPoint Presentation</vt:lpstr>
      <vt:lpstr>Le Probleme</vt:lpstr>
      <vt:lpstr>Le Probleme (suite)</vt:lpstr>
      <vt:lpstr>La Solution</vt:lpstr>
      <vt:lpstr>La Solution</vt:lpstr>
      <vt:lpstr>Test-Kitchen dans tout ca?</vt:lpstr>
      <vt:lpstr>Les commandes essentielles</vt:lpstr>
      <vt:lpstr>Demo</vt:lpstr>
      <vt:lpstr>Architecture</vt:lpstr>
      <vt:lpstr>.kitchen.yml</vt:lpstr>
      <vt:lpstr>Limitations</vt:lpstr>
      <vt:lpstr>Alternatives</vt:lpstr>
      <vt:lpstr>Summary</vt:lpstr>
      <vt:lpstr>Questions?</vt:lpstr>
    </vt:vector>
  </TitlesOfParts>
  <Manager>Dr. Tobias Weltner</Manager>
  <Company>www.powershell.de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Thema Untertitel</dc:title>
  <dc:subject>PowerShell Konferenz</dc:subject>
  <dc:creator>Dr. Tobias Weltner</dc:creator>
  <dc:description>(C) Dr. Tobias Weltner</dc:description>
  <cp:lastModifiedBy>Gael Colas</cp:lastModifiedBy>
  <cp:revision>199</cp:revision>
  <dcterms:created xsi:type="dcterms:W3CDTF">2007-07-20T07:41:41Z</dcterms:created>
  <dcterms:modified xsi:type="dcterms:W3CDTF">2017-02-16T08:29:53Z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igentümer">
    <vt:lpwstr>www.IT-Visions.de</vt:lpwstr>
  </property>
  <property fmtid="{D5CDD505-2E9C-101B-9397-08002B2CF9AE}" pid="3" name="Gegenstand">
    <vt:lpwstr>www.IT-Visions.de</vt:lpwstr>
  </property>
  <property fmtid="{D5CDD505-2E9C-101B-9397-08002B2CF9AE}" pid="4" name="Erstellt von">
    <vt:lpwstr>www.IT-Visions.de</vt:lpwstr>
  </property>
  <property fmtid="{D5CDD505-2E9C-101B-9397-08002B2CF9AE}" pid="5" name="Abteilung">
    <vt:lpwstr>www.IT-Visions.de</vt:lpwstr>
  </property>
  <property fmtid="{D5CDD505-2E9C-101B-9397-08002B2CF9AE}" pid="6" name="Kunde">
    <vt:lpwstr>www.IT-Visions.de</vt:lpwstr>
  </property>
  <property fmtid="{D5CDD505-2E9C-101B-9397-08002B2CF9AE}" pid="7" name="Verleger">
    <vt:lpwstr>www.IT-Visions.de</vt:lpwstr>
  </property>
</Properties>
</file>